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Black"/>
      <p:bold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Poppins Light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  <p:embeddedFont>
      <p:font typeface="Poppins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Medium-bold.fntdata"/><Relationship Id="rId21" Type="http://schemas.openxmlformats.org/officeDocument/2006/relationships/font" Target="fonts/RobotoMedium-regular.fntdata"/><Relationship Id="rId24" Type="http://schemas.openxmlformats.org/officeDocument/2006/relationships/font" Target="fonts/RobotoMedium-boldItalic.fntdata"/><Relationship Id="rId23" Type="http://schemas.openxmlformats.org/officeDocument/2006/relationships/font" Target="fonts/RobotoMedium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bold.fntdata"/><Relationship Id="rId15" Type="http://schemas.openxmlformats.org/officeDocument/2006/relationships/font" Target="fonts/RobotoBlack-bold.fntdata"/><Relationship Id="rId37" Type="http://schemas.openxmlformats.org/officeDocument/2006/relationships/font" Target="fonts/PoppinsExtraBold-bold.fntdata"/><Relationship Id="rId14" Type="http://schemas.openxmlformats.org/officeDocument/2006/relationships/slide" Target="slides/slide9.xml"/><Relationship Id="rId36" Type="http://schemas.openxmlformats.org/officeDocument/2006/relationships/font" Target="fonts/PoppinsSemiBold-boldItalic.fntdata"/><Relationship Id="rId17" Type="http://schemas.openxmlformats.org/officeDocument/2006/relationships/font" Target="fonts/Roboto-regular.fntdata"/><Relationship Id="rId16" Type="http://schemas.openxmlformats.org/officeDocument/2006/relationships/font" Target="fonts/RobotoBlack-boldItalic.fntdata"/><Relationship Id="rId38" Type="http://schemas.openxmlformats.org/officeDocument/2006/relationships/font" Target="fonts/PoppinsExtraBold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d44b65d2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d44b65d2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2ce46143d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72ce46143d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272ce46143d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2ce46143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72ce46143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272ce46143d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2ce46143d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72ce46143d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72ce46143d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2ce46143d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72ce46143d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g272ce46143d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2ce46143d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72ce46143d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272ce46143d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2ce46143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2ce46143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2ce46143d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72ce46143d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3B72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g272ce46143d_0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2ce46143d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72ce46143d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dark)">
  <p:cSld name="Two Content (dark)">
    <p:bg>
      <p:bgPr>
        <a:gradFill>
          <a:gsLst>
            <a:gs pos="0">
              <a:srgbClr val="3B722A"/>
            </a:gs>
            <a:gs pos="100000">
              <a:srgbClr val="377E8E"/>
            </a:gs>
          </a:gsLst>
          <a:lin ang="108014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666" y="4691879"/>
            <a:ext cx="336525" cy="3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 rot="-5400000">
            <a:off x="-1607025" y="2369275"/>
            <a:ext cx="37587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GB">
                <a:solidFill>
                  <a:schemeClr val="lt1"/>
                </a:solidFill>
              </a:rPr>
              <a:t>#WeAre</a:t>
            </a:r>
            <a:r>
              <a:rPr b="1" lang="en-GB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light)">
  <p:cSld name="Section Header (light)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802040" y="593158"/>
            <a:ext cx="80595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Bold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11"/>
          <p:cNvSpPr txBox="1"/>
          <p:nvPr/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666" y="4691879"/>
            <a:ext cx="336525" cy="3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/>
        </p:nvSpPr>
        <p:spPr>
          <a:xfrm rot="-5400000">
            <a:off x="-1607025" y="2369275"/>
            <a:ext cx="37587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GB">
                <a:solidFill>
                  <a:schemeClr val="lt1"/>
                </a:solidFill>
              </a:rPr>
              <a:t>#WeAre</a:t>
            </a:r>
            <a:r>
              <a:rPr b="1" lang="en-GB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25"/>
            <a:ext cx="498974" cy="49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2"/>
          <p:cNvCxnSpPr/>
          <p:nvPr/>
        </p:nvCxnSpPr>
        <p:spPr>
          <a:xfrm>
            <a:off x="557375" y="19550"/>
            <a:ext cx="0" cy="5133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B722A">
                  <a:alpha val="80392"/>
                </a:srgbClr>
              </a:gs>
              <a:gs pos="100000">
                <a:srgbClr val="009AAA">
                  <a:alpha val="85882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29" y="142629"/>
            <a:ext cx="336525" cy="3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2"/>
          <p:cNvCxnSpPr/>
          <p:nvPr/>
        </p:nvCxnSpPr>
        <p:spPr>
          <a:xfrm>
            <a:off x="557375" y="19550"/>
            <a:ext cx="0" cy="5133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2"/>
          <p:cNvCxnSpPr/>
          <p:nvPr/>
        </p:nvCxnSpPr>
        <p:spPr>
          <a:xfrm>
            <a:off x="-113296" y="596500"/>
            <a:ext cx="665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4588" y="292563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ight)">
  <p:cSld name="Blank (light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light)">
  <p:cSld name="1_Title and Content (light)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027D"/>
              </a:buClr>
              <a:buSzPts val="3300"/>
              <a:buFont typeface="Poppins ExtraBold"/>
              <a:buNone/>
              <a:defRPr>
                <a:solidFill>
                  <a:srgbClr val="9C02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802046" y="1118525"/>
            <a:ext cx="80595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/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dark)">
  <p:cSld name="Two Content (dark)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802041" y="1331259"/>
            <a:ext cx="38862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975432" y="1331259"/>
            <a:ext cx="38862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3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4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light)">
  <p:cSld name="Title and Content (light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802046" y="1334600"/>
            <a:ext cx="80595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light)">
  <p:cSld name="Section Header (light)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802040" y="593158"/>
            <a:ext cx="80595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Bold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50" y="4704771"/>
            <a:ext cx="331350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243" y="-2"/>
            <a:ext cx="2010757" cy="5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 (light)">
  <p:cSld name="1_Title Only (light)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027D"/>
              </a:buClr>
              <a:buSzPts val="3300"/>
              <a:buFont typeface="Poppins ExtraBold"/>
              <a:buNone/>
              <a:defRPr>
                <a:solidFill>
                  <a:srgbClr val="9C02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dark)">
  <p:cSld name="Section Header (dark)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802040" y="593158"/>
            <a:ext cx="80595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Bold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dark) 2">
  <p:cSld name="Two Content (dark)_2">
    <p:bg>
      <p:bgPr>
        <a:gradFill>
          <a:gsLst>
            <a:gs pos="0">
              <a:srgbClr val="3B722A"/>
            </a:gs>
            <a:gs pos="100000">
              <a:srgbClr val="377E8E"/>
            </a:gs>
          </a:gsLst>
          <a:lin ang="108014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66" y="4691879"/>
            <a:ext cx="336525" cy="3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 rot="-5400000">
            <a:off x="-1607025" y="2369275"/>
            <a:ext cx="37587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GB">
                <a:solidFill>
                  <a:schemeClr val="lt1"/>
                </a:solidFill>
              </a:rPr>
              <a:t>#WeAre</a:t>
            </a:r>
            <a:r>
              <a:rPr b="1" lang="en-GB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519614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-3888" y="591854"/>
            <a:ext cx="523500" cy="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08" y="122129"/>
            <a:ext cx="334112" cy="32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474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 (dark)">
  <p:cSld name="1_Title Only (dark)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light)">
  <p:cSld name="Two Content (light)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3" type="body"/>
          </p:nvPr>
        </p:nvSpPr>
        <p:spPr>
          <a:xfrm>
            <a:off x="802041" y="1331259"/>
            <a:ext cx="38862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4" type="body"/>
          </p:nvPr>
        </p:nvSpPr>
        <p:spPr>
          <a:xfrm>
            <a:off x="4975432" y="1331259"/>
            <a:ext cx="38862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(light)">
  <p:cSld name="1_Blank (light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23514" y="4840863"/>
            <a:ext cx="35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C02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light)">
  <p:cSld name="Title Slide (light)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ctrTitle"/>
          </p:nvPr>
        </p:nvSpPr>
        <p:spPr>
          <a:xfrm>
            <a:off x="816910" y="1950839"/>
            <a:ext cx="80481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Bold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816910" y="3784516"/>
            <a:ext cx="80481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" name="Google Shape;124;p25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 (light)">
  <p:cSld name="Two Content 2 (light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802047" y="593158"/>
            <a:ext cx="38862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3" type="body"/>
          </p:nvPr>
        </p:nvSpPr>
        <p:spPr>
          <a:xfrm>
            <a:off x="4965785" y="593158"/>
            <a:ext cx="38958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light)">
  <p:cSld name="Title Only (light)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4 (dark)">
  <p:cSld name="1_Section Header 4 (dark)">
    <p:bg>
      <p:bgPr>
        <a:solidFill>
          <a:srgbClr val="03022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5048611" y="593158"/>
            <a:ext cx="38163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Bold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dark)">
  <p:cSld name="Title Only (dark)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027D"/>
              </a:buClr>
              <a:buSzPts val="3300"/>
              <a:buFont typeface="Poppins ExtraBold"/>
              <a:buNone/>
              <a:defRPr>
                <a:solidFill>
                  <a:srgbClr val="9C02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 (light)">
  <p:cSld name="2_Title Only (light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027D"/>
              </a:buClr>
              <a:buSzPts val="3300"/>
              <a:buFont typeface="Poppins ExtraBold"/>
              <a:buNone/>
              <a:defRPr>
                <a:solidFill>
                  <a:srgbClr val="9C02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 (dark)">
  <p:cSld name="2_Title Only (dark)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027D"/>
              </a:buClr>
              <a:buSzPts val="3300"/>
              <a:buFont typeface="Poppins ExtraBold"/>
              <a:buNone/>
              <a:defRPr>
                <a:solidFill>
                  <a:srgbClr val="9C02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dark) 1">
  <p:cSld name="Two Content (dark)_1">
    <p:bg>
      <p:bgPr>
        <a:gradFill>
          <a:gsLst>
            <a:gs pos="0">
              <a:srgbClr val="3B722A"/>
            </a:gs>
            <a:gs pos="100000">
              <a:srgbClr val="377E8E"/>
            </a:gs>
          </a:gsLst>
          <a:lin ang="108014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666" y="4691879"/>
            <a:ext cx="336525" cy="3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 rot="-5400000">
            <a:off x="-1607025" y="2369275"/>
            <a:ext cx="37587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GB">
                <a:solidFill>
                  <a:schemeClr val="lt1"/>
                </a:solidFill>
              </a:rPr>
              <a:t>#WeAre</a:t>
            </a:r>
            <a:r>
              <a:rPr b="1" lang="en-GB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">
  <p:cSld name="Blank (dark)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idx="1" type="body"/>
          </p:nvPr>
        </p:nvSpPr>
        <p:spPr>
          <a:xfrm>
            <a:off x="802046" y="4879660"/>
            <a:ext cx="80628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2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light) 1">
  <p:cSld name="Section Header (light)_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50" y="4704771"/>
            <a:ext cx="331350" cy="33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light) 3">
  <p:cSld name="Section Header (light)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50" y="4704771"/>
            <a:ext cx="331350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243" y="-2"/>
            <a:ext cx="2010757" cy="5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300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bg>
      <p:bgPr>
        <a:noFill/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" name="Google Shape;39;p8"/>
          <p:cNvCxnSpPr/>
          <p:nvPr/>
        </p:nvCxnSpPr>
        <p:spPr>
          <a:xfrm>
            <a:off x="565688" y="19550"/>
            <a:ext cx="0" cy="5133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198" y="69675"/>
            <a:ext cx="456350" cy="4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/>
        </p:nvSpPr>
        <p:spPr>
          <a:xfrm>
            <a:off x="7273625" y="4745050"/>
            <a:ext cx="1283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"/>
                <a:ea typeface="Roboto"/>
                <a:cs typeface="Roboto"/>
                <a:sym typeface="Roboto"/>
              </a:rPr>
              <a:t>www.nuaware.com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 b="0" l="57772" r="41845" t="1039"/>
          <a:stretch/>
        </p:blipFill>
        <p:spPr>
          <a:xfrm>
            <a:off x="552573" y="0"/>
            <a:ext cx="42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57772" r="41845" t="0"/>
          <a:stretch/>
        </p:blipFill>
        <p:spPr>
          <a:xfrm flipH="1" rot="5400000">
            <a:off x="285125" y="299401"/>
            <a:ext cx="25200" cy="5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57772" r="41845" t="0"/>
          <a:stretch/>
        </p:blipFill>
        <p:spPr>
          <a:xfrm flipH="1" rot="10800000">
            <a:off x="8636000" y="4675825"/>
            <a:ext cx="20400" cy="4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light) 2">
  <p:cSld name="Section Header (light)_2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/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50" y="4704771"/>
            <a:ext cx="331350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243" y="-2"/>
            <a:ext cx="2010757" cy="5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0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800" y="102150"/>
            <a:ext cx="456350" cy="4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5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22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 ExtraBold"/>
              <a:buNone/>
              <a:defRPr b="1" i="0" sz="33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2046" y="1334600"/>
            <a:ext cx="80595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519614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" name="Google Shape;9;p1"/>
          <p:cNvCxnSpPr/>
          <p:nvPr/>
        </p:nvCxnSpPr>
        <p:spPr>
          <a:xfrm>
            <a:off x="-3888" y="591854"/>
            <a:ext cx="523500" cy="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0808" y="122129"/>
            <a:ext cx="334112" cy="3288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02046" y="593159"/>
            <a:ext cx="805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ExtraBold"/>
              <a:buNone/>
              <a:defRPr b="1" i="0" sz="33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802046" y="1334600"/>
            <a:ext cx="80595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0058" y="122129"/>
            <a:ext cx="335613" cy="328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4"/>
          <p:cNvCxnSpPr/>
          <p:nvPr/>
        </p:nvCxnSpPr>
        <p:spPr>
          <a:xfrm>
            <a:off x="519614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14"/>
          <p:cNvCxnSpPr/>
          <p:nvPr/>
        </p:nvCxnSpPr>
        <p:spPr>
          <a:xfrm>
            <a:off x="-3888" y="591854"/>
            <a:ext cx="5235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807" y="122130"/>
            <a:ext cx="334112" cy="3288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Relationship Id="rId7" Type="http://schemas.openxmlformats.org/officeDocument/2006/relationships/image" Target="../media/image31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://www.sentinelone.com/partners/snyk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sentinelone.com/partners/snyk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/>
        </p:nvSpPr>
        <p:spPr>
          <a:xfrm>
            <a:off x="815575" y="1818300"/>
            <a:ext cx="73590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</a:rPr>
              <a:t> </a:t>
            </a:r>
            <a:r>
              <a:rPr b="1" lang="en-GB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Snyk &amp; SentinelOne</a:t>
            </a:r>
            <a:endParaRPr b="1" sz="4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Technical Integration and Partnership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375" y="4019683"/>
            <a:ext cx="1954225" cy="5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252" y="898380"/>
            <a:ext cx="2387854" cy="4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477" y="836287"/>
            <a:ext cx="1241475" cy="5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566" y="3989120"/>
            <a:ext cx="1671391" cy="5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34"/>
          <p:cNvSpPr txBox="1"/>
          <p:nvPr/>
        </p:nvSpPr>
        <p:spPr>
          <a:xfrm>
            <a:off x="661625" y="2746125"/>
            <a:ext cx="18396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 and fix vulns in your source code</a:t>
            </a:r>
            <a:endParaRPr>
              <a:solidFill>
                <a:srgbClr val="030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34"/>
          <p:cNvSpPr txBox="1"/>
          <p:nvPr/>
        </p:nvSpPr>
        <p:spPr>
          <a:xfrm>
            <a:off x="863925" y="279690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900">
                <a:solidFill>
                  <a:schemeClr val="dk1"/>
                </a:solidFill>
              </a:rPr>
              <a:t>Security from Code to Cloud</a:t>
            </a:r>
            <a:endParaRPr b="1"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221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3022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859546" y="911038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9C027D"/>
                </a:solidFill>
                <a:latin typeface="Roboto"/>
                <a:ea typeface="Roboto"/>
                <a:cs typeface="Roboto"/>
                <a:sym typeface="Roboto"/>
              </a:rPr>
              <a:t>Frictionless collaboration between Developers, AppSec and SecOps</a:t>
            </a:r>
            <a:endParaRPr sz="1800">
              <a:solidFill>
                <a:srgbClr val="9C02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072C"/>
              </a:buClr>
              <a:buSzPts val="2100"/>
              <a:buFont typeface="Arial"/>
              <a:buNone/>
            </a:pPr>
            <a:r>
              <a:t/>
            </a:r>
            <a:endParaRPr b="1" sz="1800">
              <a:solidFill>
                <a:srgbClr val="0607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550" y="2276975"/>
            <a:ext cx="1753926" cy="2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40" y="2105175"/>
            <a:ext cx="1232370" cy="6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/>
          <p:nvPr/>
        </p:nvSpPr>
        <p:spPr>
          <a:xfrm>
            <a:off x="7283109" y="2818425"/>
            <a:ext cx="1156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Real-time CWPP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6103" y="1850087"/>
            <a:ext cx="4508500" cy="231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661625" y="1940332"/>
            <a:ext cx="2414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AppSec</a:t>
            </a:r>
            <a:endParaRPr b="1" sz="24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Software vulns, image scanning, “shift left”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863" y="780395"/>
            <a:ext cx="1528500" cy="87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800" y="578391"/>
            <a:ext cx="2168337" cy="12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6501763" y="1940332"/>
            <a:ext cx="2414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CWPP</a:t>
            </a:r>
            <a:endParaRPr b="1" sz="24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Runtime threat detection, response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3364650" y="2098957"/>
            <a:ext cx="2414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CSPM</a:t>
            </a:r>
            <a:endParaRPr b="1" sz="24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 management, IaC templates, drift management, etc.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2133550" y="4167757"/>
            <a:ext cx="2414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CIEM</a:t>
            </a:r>
            <a:endParaRPr b="1" sz="24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Identity and entitlements for human and machine roles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4756750" y="4153432"/>
            <a:ext cx="2414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DSPM</a:t>
            </a:r>
            <a:endParaRPr b="1" sz="24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security, malware scans of object storage, etc.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613" y="3132526"/>
            <a:ext cx="7412771" cy="8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9487" y="3190550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6937" y="3426000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8537" y="3426000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7487" y="3190550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2286" y="3235548"/>
            <a:ext cx="395238" cy="42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25" y="1147677"/>
            <a:ext cx="6437575" cy="350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7211450" y="844600"/>
            <a:ext cx="1839600" cy="854700"/>
          </a:xfrm>
          <a:prstGeom prst="rect">
            <a:avLst/>
          </a:prstGeom>
          <a:solidFill>
            <a:srgbClr val="3C72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Runtime Threat Detected by SentinelOne CWPP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863925" y="279690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900">
                <a:solidFill>
                  <a:schemeClr val="dk1"/>
                </a:solidFill>
              </a:rPr>
              <a:t>SentinelOne Console</a:t>
            </a:r>
            <a:endParaRPr b="1"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221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3022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" name="Google Shape;198;p36"/>
          <p:cNvCxnSpPr/>
          <p:nvPr/>
        </p:nvCxnSpPr>
        <p:spPr>
          <a:xfrm flipH="1">
            <a:off x="4989800" y="941675"/>
            <a:ext cx="2175600" cy="21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36"/>
          <p:cNvSpPr txBox="1"/>
          <p:nvPr/>
        </p:nvSpPr>
        <p:spPr>
          <a:xfrm>
            <a:off x="7301500" y="2382450"/>
            <a:ext cx="1839600" cy="854700"/>
          </a:xfrm>
          <a:prstGeom prst="rect">
            <a:avLst/>
          </a:prstGeom>
          <a:solidFill>
            <a:srgbClr val="3C72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Vulns identified by Snyk in workload source code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863925" y="279690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900">
                <a:solidFill>
                  <a:schemeClr val="dk1"/>
                </a:solidFill>
              </a:rPr>
              <a:t>Customer Benefits</a:t>
            </a:r>
            <a:endParaRPr b="1"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221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3022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7" name="Google Shape;207;p37"/>
          <p:cNvGrpSpPr/>
          <p:nvPr/>
        </p:nvGrpSpPr>
        <p:grpSpPr>
          <a:xfrm>
            <a:off x="5777925" y="3894325"/>
            <a:ext cx="3092100" cy="1108725"/>
            <a:chOff x="5777925" y="3894325"/>
            <a:chExt cx="3092100" cy="1108725"/>
          </a:xfrm>
        </p:grpSpPr>
        <p:sp>
          <p:nvSpPr>
            <p:cNvPr id="208" name="Google Shape;208;p37"/>
            <p:cNvSpPr txBox="1"/>
            <p:nvPr/>
          </p:nvSpPr>
          <p:spPr>
            <a:xfrm>
              <a:off x="6450300" y="4598318"/>
              <a:ext cx="2356500" cy="351600"/>
            </a:xfrm>
            <a:prstGeom prst="rect">
              <a:avLst/>
            </a:prstGeom>
            <a:solidFill>
              <a:srgbClr val="3C722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by Step Walk-Thru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9" name="Google Shape;209;p37"/>
            <p:cNvPicPr preferRelativeResize="0"/>
            <p:nvPr/>
          </p:nvPicPr>
          <p:blipFill rotWithShape="1">
            <a:blip r:embed="rId3">
              <a:alphaModFix/>
            </a:blip>
            <a:srcRect b="21957" l="10733" r="11031" t="21143"/>
            <a:stretch/>
          </p:blipFill>
          <p:spPr>
            <a:xfrm>
              <a:off x="5777925" y="4598325"/>
              <a:ext cx="556500" cy="40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7"/>
            <p:cNvSpPr txBox="1"/>
            <p:nvPr/>
          </p:nvSpPr>
          <p:spPr>
            <a:xfrm>
              <a:off x="5777925" y="3894325"/>
              <a:ext cx="3092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LEARN MORE: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www.sentinelone.com/partners/snyk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1" name="Google Shape;211;p37"/>
          <p:cNvSpPr txBox="1"/>
          <p:nvPr/>
        </p:nvSpPr>
        <p:spPr>
          <a:xfrm>
            <a:off x="1975450" y="1331600"/>
            <a:ext cx="3802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Improve Visibility</a:t>
            </a:r>
            <a:endParaRPr b="1" sz="12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Automatically correlate build time vulnerabilities to runtime threats, shown in the same console. Understand root cause quickly.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2" name="Google Shape;212;p37"/>
          <p:cNvGrpSpPr/>
          <p:nvPr/>
        </p:nvGrpSpPr>
        <p:grpSpPr>
          <a:xfrm>
            <a:off x="863925" y="1123725"/>
            <a:ext cx="770700" cy="706500"/>
            <a:chOff x="863925" y="1123725"/>
            <a:chExt cx="770700" cy="706500"/>
          </a:xfrm>
        </p:grpSpPr>
        <p:sp>
          <p:nvSpPr>
            <p:cNvPr id="213" name="Google Shape;213;p37"/>
            <p:cNvSpPr/>
            <p:nvPr/>
          </p:nvSpPr>
          <p:spPr>
            <a:xfrm>
              <a:off x="863925" y="1123725"/>
              <a:ext cx="770700" cy="706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4" name="Google Shape;21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3864" y="1279225"/>
              <a:ext cx="352201" cy="39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37"/>
          <p:cNvGrpSpPr/>
          <p:nvPr/>
        </p:nvGrpSpPr>
        <p:grpSpPr>
          <a:xfrm>
            <a:off x="863925" y="2073229"/>
            <a:ext cx="770700" cy="706500"/>
            <a:chOff x="863925" y="2149429"/>
            <a:chExt cx="770700" cy="706500"/>
          </a:xfrm>
        </p:grpSpPr>
        <p:sp>
          <p:nvSpPr>
            <p:cNvPr id="216" name="Google Shape;216;p37"/>
            <p:cNvSpPr/>
            <p:nvPr/>
          </p:nvSpPr>
          <p:spPr>
            <a:xfrm>
              <a:off x="863925" y="2149429"/>
              <a:ext cx="770700" cy="706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7" name="Google Shape;217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3860" y="2326563"/>
              <a:ext cx="352203" cy="352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37"/>
          <p:cNvGrpSpPr/>
          <p:nvPr/>
        </p:nvGrpSpPr>
        <p:grpSpPr>
          <a:xfrm>
            <a:off x="863925" y="3046792"/>
            <a:ext cx="770700" cy="706500"/>
            <a:chOff x="863925" y="3275392"/>
            <a:chExt cx="770700" cy="706500"/>
          </a:xfrm>
        </p:grpSpPr>
        <p:sp>
          <p:nvSpPr>
            <p:cNvPr id="219" name="Google Shape;219;p37"/>
            <p:cNvSpPr/>
            <p:nvPr/>
          </p:nvSpPr>
          <p:spPr>
            <a:xfrm>
              <a:off x="863925" y="3275392"/>
              <a:ext cx="770700" cy="706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20" name="Google Shape;220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76162" y="3456125"/>
              <a:ext cx="347599" cy="3450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37"/>
          <p:cNvSpPr txBox="1"/>
          <p:nvPr/>
        </p:nvSpPr>
        <p:spPr>
          <a:xfrm>
            <a:off x="1975450" y="2281109"/>
            <a:ext cx="3802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Better Prioritization &amp; Response</a:t>
            </a:r>
            <a:endParaRPr b="1" sz="12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Automate response actions by policies you control to stop the spread. Prioritize vulnerabilities impacting production and solve them at the source.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1975451" y="3178475"/>
            <a:ext cx="370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3C722A"/>
                </a:solidFill>
                <a:latin typeface="Roboto"/>
                <a:ea typeface="Roboto"/>
                <a:cs typeface="Roboto"/>
                <a:sym typeface="Roboto"/>
              </a:rPr>
              <a:t>Better Cloud Security Outcomes</a:t>
            </a:r>
            <a:endParaRPr b="1" sz="1200">
              <a:solidFill>
                <a:srgbClr val="3C72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Continuous feedback loop leads to more secure cloud operations. Drive more complete understanding quickly, to slash incident response time and improve risk management.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9962" y="1203435"/>
            <a:ext cx="2688025" cy="251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/>
          <p:nvPr/>
        </p:nvSpPr>
        <p:spPr>
          <a:xfrm>
            <a:off x="767600" y="1744475"/>
            <a:ext cx="2913000" cy="321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863925" y="279690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900">
                <a:solidFill>
                  <a:schemeClr val="dk1"/>
                </a:solidFill>
              </a:rPr>
              <a:t>Snyk &amp; SentinelOne </a:t>
            </a:r>
            <a:r>
              <a:rPr b="1" lang="en-GB" sz="3900">
                <a:solidFill>
                  <a:schemeClr val="dk1"/>
                </a:solidFill>
              </a:rPr>
              <a:t>Integration</a:t>
            </a:r>
            <a:endParaRPr b="1"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221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3022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4143513" y="1856363"/>
            <a:ext cx="1341000" cy="351600"/>
          </a:xfrm>
          <a:prstGeom prst="rect">
            <a:avLst/>
          </a:prstGeom>
          <a:solidFill>
            <a:srgbClr val="3C72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PHASE: 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948050" y="1950375"/>
            <a:ext cx="1341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 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859546" y="911038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9C027D"/>
                </a:solidFill>
                <a:latin typeface="Roboto"/>
                <a:ea typeface="Roboto"/>
                <a:cs typeface="Roboto"/>
                <a:sym typeface="Roboto"/>
              </a:rPr>
              <a:t>•	Bi-directional integration, in 2 phases, for build time to runtime security</a:t>
            </a:r>
            <a:endParaRPr sz="1800">
              <a:solidFill>
                <a:srgbClr val="9C02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9C027D"/>
                </a:solidFill>
                <a:latin typeface="Roboto"/>
                <a:ea typeface="Roboto"/>
                <a:cs typeface="Roboto"/>
                <a:sym typeface="Roboto"/>
              </a:rPr>
              <a:t>•	Deep links to switch between Snyk and SentinelOne consoles</a:t>
            </a:r>
            <a:endParaRPr sz="1800">
              <a:solidFill>
                <a:srgbClr val="9C02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072C"/>
              </a:buClr>
              <a:buSzPts val="2100"/>
              <a:buFont typeface="Arial"/>
              <a:buNone/>
            </a:pPr>
            <a:r>
              <a:t/>
            </a:r>
            <a:endParaRPr sz="1800">
              <a:solidFill>
                <a:srgbClr val="9C02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765096" y="4062575"/>
            <a:ext cx="2913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Correlate and contextualize vulnerable container images with runtime threats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Prioritise and fix build time vulnerabilities and reduce alert fatigue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75" y="2372676"/>
            <a:ext cx="2534044" cy="162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411" y="1856375"/>
            <a:ext cx="676019" cy="3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4143513" y="4147863"/>
            <a:ext cx="1341000" cy="351600"/>
          </a:xfrm>
          <a:prstGeom prst="rect">
            <a:avLst/>
          </a:prstGeom>
          <a:solidFill>
            <a:srgbClr val="3C72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PHASE: 2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8"/>
          <p:cNvSpPr/>
          <p:nvPr/>
        </p:nvSpPr>
        <p:spPr>
          <a:xfrm>
            <a:off x="4228863" y="2937663"/>
            <a:ext cx="1170300" cy="2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5879000" y="1744475"/>
            <a:ext cx="2913000" cy="321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6059450" y="1950375"/>
            <a:ext cx="1341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Runt</a:t>
            </a: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5821825" y="4062575"/>
            <a:ext cx="2913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Runtime threat enrichment with build-time vulnerability context for improved RCA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 hunting &amp; investigations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7332" y="1839552"/>
            <a:ext cx="676025" cy="38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2500" y="2420880"/>
            <a:ext cx="2646000" cy="144561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3880863" y="2251963"/>
            <a:ext cx="18663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Container image vulnerabilities from Snyk pulled into S1 (Nov 2023)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3880863" y="3541663"/>
            <a:ext cx="18663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Runtime threats from S1 pushed to Snyk (H1 2024)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8"/>
          <p:cNvSpPr/>
          <p:nvPr/>
        </p:nvSpPr>
        <p:spPr>
          <a:xfrm rot="10800000">
            <a:off x="4228863" y="3239663"/>
            <a:ext cx="1170300" cy="2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/>
        </p:nvSpPr>
        <p:spPr>
          <a:xfrm>
            <a:off x="815575" y="1818300"/>
            <a:ext cx="73590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 </a:t>
            </a:r>
            <a:r>
              <a:rPr b="1" lang="en-GB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525" y="128827"/>
            <a:ext cx="1978650" cy="5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622" y="3449075"/>
            <a:ext cx="3544054" cy="1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/>
          <p:nvPr>
            <p:ph idx="1" type="body"/>
          </p:nvPr>
        </p:nvSpPr>
        <p:spPr>
          <a:xfrm rot="-5400000">
            <a:off x="-1928328" y="2690700"/>
            <a:ext cx="4401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65100" lvl="0" marL="1651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/>
              <a:t>#WeAre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863925" y="279690"/>
            <a:ext cx="8377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900">
                <a:solidFill>
                  <a:schemeClr val="dk1"/>
                </a:solidFill>
              </a:rPr>
              <a:t>Snyk &amp; SentinelOne Integration</a:t>
            </a:r>
            <a:endParaRPr b="1"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221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3022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75" y="1080700"/>
            <a:ext cx="34435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5672" y="2381778"/>
            <a:ext cx="3882863" cy="172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/>
        </p:nvSpPr>
        <p:spPr>
          <a:xfrm>
            <a:off x="815575" y="1818300"/>
            <a:ext cx="73590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 </a:t>
            </a:r>
            <a:r>
              <a:rPr b="1" lang="en-GB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sentinelone.com/partners/snyk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375" y="4019683"/>
            <a:ext cx="1954225" cy="5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252" y="898380"/>
            <a:ext cx="2387854" cy="45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8477" y="836287"/>
            <a:ext cx="1241475" cy="5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566" y="3989120"/>
            <a:ext cx="1671391" cy="5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neric page template (light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neric page template (dark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